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88" r:id="rId5"/>
    <p:sldId id="286" r:id="rId6"/>
    <p:sldId id="287" r:id="rId7"/>
    <p:sldId id="289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2943-4A3B-4821-BE5D-E41AE73E3B61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A0EF0-944C-4AB1-A274-71BB03A0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incision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narrow erosion caused by a river 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is far from its base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0CCE9-1F67-4E94-B63B-C5AFE2124F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CC14-05AD-4F4F-ACFB-985C55755E97}" type="datetime1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7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BD96-EAC9-4782-8798-456C60832A24}" type="datetime1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EEAF-185C-4A5E-8632-B34395824991}" type="datetime1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1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AAF-300F-4BA9-B6E2-2B88113989C8}" type="datetime1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1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9688-1C32-497F-82BE-2E7F8DF95006}" type="datetime1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3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89E1-9751-4422-8C1D-B5B0BFA91158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5993-687B-48D3-9E86-B44BF7099B32}" type="datetime1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9800-655B-405E-863F-F9AC2778FA9A}" type="datetime1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1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87F-D691-442F-A1DE-BCDDA88A6341}" type="datetime1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297D-2BEF-4683-BE8E-228DAFE1AC10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1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CABA-52D3-414A-8CD9-236B761F1DB8}" type="datetime1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6EE1-F49C-4C0D-A2C6-E3DA1EDB8953}" type="datetime1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033E-2448-4B7C-93C3-48BF8CE8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3073-F261-4290-A3D4-6FAB5B1C58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5: </a:t>
            </a:r>
            <a:br>
              <a:rPr lang="en-US" dirty="0"/>
            </a:br>
            <a:r>
              <a:rPr lang="en-US" dirty="0"/>
              <a:t>Lab 10 - Temperature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C6144-74CA-45A3-9ECF-699B8D784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TA: Hannah M Daley</a:t>
            </a:r>
          </a:p>
          <a:p>
            <a:r>
              <a:rPr lang="en-US" dirty="0"/>
              <a:t>Modified from Lindsey </a:t>
            </a:r>
            <a:r>
              <a:rPr lang="en-US" dirty="0" err="1"/>
              <a:t>Rodio</a:t>
            </a:r>
            <a:r>
              <a:rPr lang="en-US" dirty="0"/>
              <a:t> (TA)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79923C-2DF7-4730-A08D-0509604B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6DFA-7001-440C-B00C-878F0ADA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Zenith Angle (SZA)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C486-368A-4ECB-8227-58B87E25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8127" cy="4351338"/>
          </a:xfrm>
        </p:spPr>
        <p:txBody>
          <a:bodyPr/>
          <a:lstStyle/>
          <a:p>
            <a:r>
              <a:rPr lang="en-US" dirty="0"/>
              <a:t>Low SZA = sun is higher in the sky </a:t>
            </a:r>
          </a:p>
          <a:p>
            <a:pPr lvl="1"/>
            <a:r>
              <a:rPr lang="en-US" dirty="0"/>
              <a:t>Warmer temperatures</a:t>
            </a:r>
          </a:p>
          <a:p>
            <a:r>
              <a:rPr lang="en-US" dirty="0"/>
              <a:t>High SZA = sun is setting/rising</a:t>
            </a:r>
          </a:p>
          <a:p>
            <a:pPr lvl="1"/>
            <a:r>
              <a:rPr lang="en-US" dirty="0"/>
              <a:t>Cooler temperatures</a:t>
            </a:r>
          </a:p>
          <a:p>
            <a:endParaRPr lang="en-US" dirty="0"/>
          </a:p>
          <a:p>
            <a:r>
              <a:rPr lang="en-US" dirty="0"/>
              <a:t>In unit of degrees </a:t>
            </a:r>
          </a:p>
        </p:txBody>
      </p:sp>
      <p:pic>
        <p:nvPicPr>
          <p:cNvPr id="1026" name="Picture 2" descr="Image result for solar zenith angle">
            <a:extLst>
              <a:ext uri="{FF2B5EF4-FFF2-40B4-BE49-F238E27FC236}">
                <a16:creationId xmlns:a16="http://schemas.microsoft.com/office/drawing/2014/main" id="{8C4E25CC-F314-4347-AEEB-C4B646BE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7" y="1825625"/>
            <a:ext cx="5049116" cy="38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C9CBE3-3792-4370-9166-A7F3C794A9A8}"/>
              </a:ext>
            </a:extLst>
          </p:cNvPr>
          <p:cNvSpPr txBox="1"/>
          <p:nvPr/>
        </p:nvSpPr>
        <p:spPr>
          <a:xfrm>
            <a:off x="-498764" y="2840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Image result for unit circle degrees true north">
            <a:extLst>
              <a:ext uri="{FF2B5EF4-FFF2-40B4-BE49-F238E27FC236}">
                <a16:creationId xmlns:a16="http://schemas.microsoft.com/office/drawing/2014/main" id="{E1FA23FB-0254-4B6A-B03B-3B1974C27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8" b="33139"/>
          <a:stretch/>
        </p:blipFill>
        <p:spPr bwMode="auto">
          <a:xfrm>
            <a:off x="4933085" y="4196861"/>
            <a:ext cx="1186295" cy="18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4683-6CCB-4970-9F91-7BBC49FD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1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549D-D4DE-47C1-8498-F2FB5A3A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B5709-06F7-469C-9CC0-596F536A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508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Main factor of temperature: location!</a:t>
            </a:r>
          </a:p>
          <a:p>
            <a:r>
              <a:rPr lang="en-US" sz="2400" dirty="0"/>
              <a:t>Factors that decide a city’s temperature</a:t>
            </a:r>
          </a:p>
          <a:p>
            <a:pPr lvl="1"/>
            <a:r>
              <a:rPr lang="en-US" sz="2000" dirty="0"/>
              <a:t>Proximity to a body of water</a:t>
            </a:r>
          </a:p>
          <a:p>
            <a:pPr lvl="1"/>
            <a:r>
              <a:rPr lang="en-US" sz="2000" dirty="0"/>
              <a:t>Altitude</a:t>
            </a:r>
          </a:p>
          <a:p>
            <a:pPr lvl="1"/>
            <a:r>
              <a:rPr lang="en-US" sz="2000" dirty="0"/>
              <a:t>Latitudinal location</a:t>
            </a:r>
          </a:p>
          <a:p>
            <a:endParaRPr lang="en-US" sz="2400" dirty="0"/>
          </a:p>
          <a:p>
            <a:r>
              <a:rPr lang="en-US" sz="2400" dirty="0"/>
              <a:t>Thermal inertia = moderation of temperature between a location and its surroundings</a:t>
            </a:r>
          </a:p>
          <a:p>
            <a:pPr lvl="1"/>
            <a:r>
              <a:rPr lang="en-US" sz="2000" dirty="0"/>
              <a:t>Dependent on absorptivity, moisture, specific heat,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</p:txBody>
      </p:sp>
      <p:pic>
        <p:nvPicPr>
          <p:cNvPr id="2050" name="Picture 2" descr="Image result for united states climate map">
            <a:extLst>
              <a:ext uri="{FF2B5EF4-FFF2-40B4-BE49-F238E27FC236}">
                <a16:creationId xmlns:a16="http://schemas.microsoft.com/office/drawing/2014/main" id="{F23E12FF-20FD-47B5-8363-326526A6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62" y="633378"/>
            <a:ext cx="4387164" cy="26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nited states moisture map">
            <a:extLst>
              <a:ext uri="{FF2B5EF4-FFF2-40B4-BE49-F238E27FC236}">
                <a16:creationId xmlns:a16="http://schemas.microsoft.com/office/drawing/2014/main" id="{2DD4B023-C45C-4005-9306-ED486AB2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62" y="3582676"/>
            <a:ext cx="4261537" cy="29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C9B05-CDC7-466F-A10E-F229CC1A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1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549D-D4DE-47C1-8498-F2FB5A3A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B5709-06F7-469C-9CC0-596F536A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9147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US has a wide range of climate type</a:t>
            </a:r>
          </a:p>
          <a:p>
            <a:r>
              <a:rPr lang="en-US" sz="2400" dirty="0"/>
              <a:t>Example: K</a:t>
            </a:r>
            <a:r>
              <a:rPr lang="az-Cyrl-AZ" sz="2400" dirty="0">
                <a:latin typeface="+mj-lt"/>
                <a:ea typeface="Cambria Math" panose="02040503050406030204" pitchFamily="18" charset="0"/>
              </a:rPr>
              <a:t>ӧ</a:t>
            </a:r>
            <a:r>
              <a:rPr lang="en-US" sz="2400" dirty="0" err="1">
                <a:latin typeface="+mj-lt"/>
              </a:rPr>
              <a:t>ppen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/>
              <a:t>Climate Classifications</a:t>
            </a:r>
          </a:p>
          <a:p>
            <a:r>
              <a:rPr lang="en-US" sz="2400" dirty="0"/>
              <a:t>What makes the east coast so different than the west coast?</a:t>
            </a:r>
          </a:p>
          <a:p>
            <a:pPr lvl="1"/>
            <a:r>
              <a:rPr lang="en-US" sz="1600" dirty="0"/>
              <a:t>Aside from the fact that were not on fire</a:t>
            </a:r>
          </a:p>
          <a:p>
            <a:r>
              <a:rPr lang="en-US" sz="2000" dirty="0"/>
              <a:t>Think about climate is going to be different for different US cities for this lab!</a:t>
            </a:r>
          </a:p>
        </p:txBody>
      </p:sp>
      <p:pic>
        <p:nvPicPr>
          <p:cNvPr id="4098" name="Picture 2" descr="Image result for us climate koppen">
            <a:extLst>
              <a:ext uri="{FF2B5EF4-FFF2-40B4-BE49-F238E27FC236}">
                <a16:creationId xmlns:a16="http://schemas.microsoft.com/office/drawing/2014/main" id="{825DA76F-6A95-40EC-A3EB-1FB75B701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6825"/>
            <a:ext cx="5770847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33A19-C734-483B-ABDE-4D9CBFA5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503E-D25D-4D96-8BD9-17EAA3EB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specific heat strikes 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622A-9CC0-4321-BC5E-90A88641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91024"/>
          </a:xfrm>
        </p:spPr>
        <p:txBody>
          <a:bodyPr>
            <a:normAutofit/>
          </a:bodyPr>
          <a:lstStyle/>
          <a:p>
            <a:r>
              <a:rPr lang="en-US" dirty="0"/>
              <a:t>Specific heat = heat capacity per unit mass (how much energy it takes to raise a 1 kg substance 1 K)</a:t>
            </a:r>
          </a:p>
          <a:p>
            <a:r>
              <a:rPr lang="en-US" dirty="0"/>
              <a:t>Water specific heat: </a:t>
            </a:r>
            <a:r>
              <a:rPr lang="en-US" b="1" dirty="0"/>
              <a:t>4185.5</a:t>
            </a:r>
            <a:r>
              <a:rPr lang="en-US" dirty="0"/>
              <a:t> J kg</a:t>
            </a:r>
            <a:r>
              <a:rPr lang="en-US" baseline="30000" dirty="0"/>
              <a:t>-1</a:t>
            </a:r>
            <a:r>
              <a:rPr lang="en-US" dirty="0"/>
              <a:t>K</a:t>
            </a:r>
            <a:r>
              <a:rPr lang="en-US" baseline="30000" dirty="0"/>
              <a:t>-1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What does this have to do with this lab you may ask?</a:t>
            </a:r>
          </a:p>
          <a:p>
            <a:pPr lvl="1"/>
            <a:r>
              <a:rPr lang="en-US" dirty="0"/>
              <a:t>Why are coastal cities cooler in the summer and warmer in the winter?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7E7EA-6AA7-4B69-94D8-A1B4FE34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2296-A5D5-49E3-9A56-759A33497165}" type="slidenum">
              <a:rPr lang="en-US" sz="1400" b="1" smtClean="0">
                <a:solidFill>
                  <a:schemeClr val="tx1"/>
                </a:solidFill>
              </a:rPr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4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6F37-23D3-4C57-89D4-3619CD0A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Tilt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D049-EFB5-42E0-93AB-F72109DB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4189" cy="4351338"/>
          </a:xfrm>
        </p:spPr>
        <p:txBody>
          <a:bodyPr/>
          <a:lstStyle/>
          <a:p>
            <a:r>
              <a:rPr lang="en-US" sz="2400" dirty="0"/>
              <a:t>Leads to seasonal variations in the amount of solar energy reaching the surface</a:t>
            </a:r>
          </a:p>
          <a:p>
            <a:r>
              <a:rPr lang="en-US" sz="2400" dirty="0"/>
              <a:t>During the winter, the SZA is high (sun is lower in the sky)</a:t>
            </a:r>
          </a:p>
          <a:p>
            <a:pPr lvl="1"/>
            <a:r>
              <a:rPr lang="en-US" sz="2000" dirty="0"/>
              <a:t>We receive much less solar radiation than we would in the summer</a:t>
            </a:r>
          </a:p>
          <a:p>
            <a:r>
              <a:rPr lang="en-US" sz="2400" dirty="0"/>
              <a:t>Just the opposite occurs in the summer</a:t>
            </a:r>
          </a:p>
          <a:p>
            <a:endParaRPr lang="en-US" sz="2400" dirty="0"/>
          </a:p>
        </p:txBody>
      </p:sp>
      <p:pic>
        <p:nvPicPr>
          <p:cNvPr id="3074" name="Picture 2" descr="Image result for axial tilt seasons">
            <a:extLst>
              <a:ext uri="{FF2B5EF4-FFF2-40B4-BE49-F238E27FC236}">
                <a16:creationId xmlns:a16="http://schemas.microsoft.com/office/drawing/2014/main" id="{BA970FD2-4F09-454C-B121-601B983B3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62562-2F1D-4A3F-8613-2141A05D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9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416B-5A7A-4E0F-B513-328A5EEB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Washington, D.C.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64F6-AA12-4B96-8067-1F2C993F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8719" cy="4351338"/>
          </a:xfrm>
        </p:spPr>
        <p:txBody>
          <a:bodyPr/>
          <a:lstStyle/>
          <a:p>
            <a:r>
              <a:rPr lang="en-US" dirty="0"/>
              <a:t>For this lab, you will be plotting mean temperatures for several US locations</a:t>
            </a:r>
          </a:p>
          <a:p>
            <a:r>
              <a:rPr lang="en-US" dirty="0"/>
              <a:t>If you were not born in the US, pick a US city to complete #2</a:t>
            </a:r>
          </a:p>
          <a:p>
            <a:r>
              <a:rPr lang="en-US" dirty="0"/>
              <a:t>For your preferred city, you cannot pick your home town!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5B4F2-1335-4060-97E4-0C7362E8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246" y="2326932"/>
            <a:ext cx="4514850" cy="31432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2D371-A568-432A-B95D-F2E0A971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6D5A-5CBE-4E63-A258-EDF38FC0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important info…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8D5B-8311-48ED-996E-D4BDA1FEA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6297" cy="4351338"/>
          </a:xfrm>
        </p:spPr>
        <p:txBody>
          <a:bodyPr>
            <a:normAutofit/>
          </a:bodyPr>
          <a:lstStyle/>
          <a:p>
            <a:r>
              <a:rPr lang="en-US" dirty="0"/>
              <a:t>Lines of equal latitude runs east-west</a:t>
            </a:r>
          </a:p>
          <a:p>
            <a:r>
              <a:rPr lang="en-US" dirty="0"/>
              <a:t>Lines of equal longitude runs north-south</a:t>
            </a:r>
          </a:p>
          <a:p>
            <a:r>
              <a:rPr lang="en-US" dirty="0"/>
              <a:t>May need to convert to degrees </a:t>
            </a:r>
            <a:r>
              <a:rPr lang="en-US"/>
              <a:t>minutes seconds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Elevation map of US</a:t>
            </a:r>
          </a:p>
          <a:p>
            <a:r>
              <a:rPr lang="en-US" dirty="0"/>
              <a:t>Red = higher elevations</a:t>
            </a:r>
          </a:p>
          <a:p>
            <a:r>
              <a:rPr lang="en-US" dirty="0"/>
              <a:t>Green/blue = lower elevations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result for latitude lines us">
            <a:extLst>
              <a:ext uri="{FF2B5EF4-FFF2-40B4-BE49-F238E27FC236}">
                <a16:creationId xmlns:a16="http://schemas.microsoft.com/office/drawing/2014/main" id="{17240877-FFEE-4E28-9018-EBF3DF05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07" y="838072"/>
            <a:ext cx="3551834" cy="21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elevation map of us">
            <a:extLst>
              <a:ext uri="{FF2B5EF4-FFF2-40B4-BE49-F238E27FC236}">
                <a16:creationId xmlns:a16="http://schemas.microsoft.com/office/drawing/2014/main" id="{5408A191-DDDF-400D-9171-DAA26935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2" y="3429000"/>
            <a:ext cx="4028303" cy="24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B0412-D8BA-4B01-824B-A7678B5E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033E-2448-4B7C-93C3-48BF8CE8B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5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330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Gill Sans MT</vt:lpstr>
      <vt:lpstr>Office Theme</vt:lpstr>
      <vt:lpstr>Week 5:  Lab 10 - Temperature</vt:lpstr>
      <vt:lpstr>Solar Zenith Angle (SZA)</vt:lpstr>
      <vt:lpstr>US Climate</vt:lpstr>
      <vt:lpstr>US Climate</vt:lpstr>
      <vt:lpstr>The specific heat strikes back!</vt:lpstr>
      <vt:lpstr>Axial Tilt</vt:lpstr>
      <vt:lpstr>Washington, D.C. Climate</vt:lpstr>
      <vt:lpstr>Other important info…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5:  Lab 10 - Temperature</dc:title>
  <dc:creator>Lindsey Rodio</dc:creator>
  <cp:lastModifiedBy>Hannah Marie Daley</cp:lastModifiedBy>
  <cp:revision>16</cp:revision>
  <dcterms:created xsi:type="dcterms:W3CDTF">2018-10-01T04:32:57Z</dcterms:created>
  <dcterms:modified xsi:type="dcterms:W3CDTF">2018-10-02T17:03:11Z</dcterms:modified>
</cp:coreProperties>
</file>